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861" r:id="rId2"/>
    <p:sldId id="1337" r:id="rId3"/>
    <p:sldId id="1336" r:id="rId4"/>
    <p:sldId id="1330" r:id="rId5"/>
    <p:sldId id="1338" r:id="rId6"/>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40FF"/>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31" autoAdjust="0"/>
    <p:restoredTop sz="88458" autoAdjust="0"/>
  </p:normalViewPr>
  <p:slideViewPr>
    <p:cSldViewPr>
      <p:cViewPr varScale="1">
        <p:scale>
          <a:sx n="199" d="100"/>
          <a:sy n="199" d="100"/>
        </p:scale>
        <p:origin x="176" y="712"/>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8/4/23</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881397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4142619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164807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496362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8:40-56</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390194"/>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40 </a:t>
            </a:r>
            <a:r>
              <a:rPr lang="en-AU" sz="2600" dirty="0">
                <a:solidFill>
                  <a:srgbClr val="FFFFFF"/>
                </a:solidFill>
                <a:effectLst/>
                <a:latin typeface="Times New Roman" panose="02020603050405020304" pitchFamily="18" charset="0"/>
                <a:ea typeface="Times New Roman" panose="02020603050405020304" pitchFamily="18" charset="0"/>
              </a:rPr>
              <a:t>Now when Jesus returned, the crowd welcomed him, for they were all waiting for him.  </a:t>
            </a:r>
            <a:r>
              <a:rPr lang="en-AU" sz="2600" b="1" baseline="30000" dirty="0">
                <a:solidFill>
                  <a:srgbClr val="FFFFFF"/>
                </a:solidFill>
                <a:effectLst/>
                <a:latin typeface="Times New Roman" panose="02020603050405020304" pitchFamily="18" charset="0"/>
                <a:ea typeface="Times New Roman" panose="02020603050405020304" pitchFamily="18" charset="0"/>
              </a:rPr>
              <a:t>41 </a:t>
            </a:r>
            <a:r>
              <a:rPr lang="en-AU" sz="2600" dirty="0">
                <a:solidFill>
                  <a:srgbClr val="FFFFFF"/>
                </a:solidFill>
                <a:effectLst/>
                <a:latin typeface="Times New Roman" panose="02020603050405020304" pitchFamily="18" charset="0"/>
                <a:ea typeface="Times New Roman" panose="02020603050405020304" pitchFamily="18" charset="0"/>
              </a:rPr>
              <a:t>And there came a man named Jairus, who was a ruler of the synagogue.  And falling at Jesus’ feet, he implored him to come to his house, </a:t>
            </a:r>
            <a:r>
              <a:rPr lang="en-AU" sz="2600" b="1" baseline="30000" dirty="0">
                <a:solidFill>
                  <a:srgbClr val="FFFFFF"/>
                </a:solidFill>
                <a:effectLst/>
                <a:latin typeface="Times New Roman" panose="02020603050405020304" pitchFamily="18" charset="0"/>
                <a:ea typeface="Times New Roman" panose="02020603050405020304" pitchFamily="18" charset="0"/>
              </a:rPr>
              <a:t>42 </a:t>
            </a:r>
            <a:r>
              <a:rPr lang="en-AU" sz="2600" dirty="0">
                <a:solidFill>
                  <a:srgbClr val="FFFFFF"/>
                </a:solidFill>
                <a:effectLst/>
                <a:latin typeface="Times New Roman" panose="02020603050405020304" pitchFamily="18" charset="0"/>
                <a:ea typeface="Times New Roman" panose="02020603050405020304" pitchFamily="18" charset="0"/>
              </a:rPr>
              <a:t>for he had an only daughter, about twelve years of age, and she was dying.  </a:t>
            </a:r>
            <a:endParaRPr lang="en-AU" sz="2600" dirty="0">
              <a:effectLst/>
              <a:latin typeface="Calibri" panose="020F0502020204030204" pitchFamily="34" charset="0"/>
              <a:ea typeface="Times New Roman" panose="02020603050405020304" pitchFamily="18" charset="0"/>
            </a:endParaRPr>
          </a:p>
          <a:p>
            <a:pPr indent="152400">
              <a:lnSpc>
                <a:spcPct val="110000"/>
              </a:lnSpc>
              <a:spcAft>
                <a:spcPts val="1000"/>
              </a:spcAft>
            </a:pPr>
            <a:r>
              <a:rPr lang="en-AU" sz="2600" dirty="0">
                <a:solidFill>
                  <a:srgbClr val="FFFFFF"/>
                </a:solidFill>
                <a:effectLst/>
                <a:latin typeface="Times New Roman" panose="02020603050405020304" pitchFamily="18" charset="0"/>
                <a:ea typeface="Times New Roman" panose="02020603050405020304" pitchFamily="18" charset="0"/>
              </a:rPr>
              <a:t> </a:t>
            </a:r>
            <a:endParaRPr lang="en-AU" sz="2600" dirty="0">
              <a:effectLst/>
              <a:latin typeface="Calibri" panose="020F0502020204030204" pitchFamily="34" charset="0"/>
              <a:ea typeface="Times New Roman" panose="02020603050405020304" pitchFamily="18" charset="0"/>
            </a:endParaRPr>
          </a:p>
          <a:p>
            <a:r>
              <a:rPr lang="en-AU" sz="2600" dirty="0">
                <a:solidFill>
                  <a:srgbClr val="FFFFFF"/>
                </a:solidFill>
                <a:effectLst/>
                <a:latin typeface="Times New Roman" panose="02020603050405020304" pitchFamily="18" charset="0"/>
                <a:ea typeface="Times New Roman" panose="02020603050405020304" pitchFamily="18" charset="0"/>
              </a:rPr>
              <a:t>As Jesus went, the people pressed around him.  </a:t>
            </a:r>
            <a:r>
              <a:rPr lang="en-AU" sz="2600" b="1" baseline="30000" dirty="0">
                <a:solidFill>
                  <a:srgbClr val="FFFFFF"/>
                </a:solidFill>
                <a:effectLst/>
                <a:latin typeface="Times New Roman" panose="02020603050405020304" pitchFamily="18" charset="0"/>
                <a:ea typeface="Times New Roman" panose="02020603050405020304" pitchFamily="18" charset="0"/>
              </a:rPr>
              <a:t>43 </a:t>
            </a:r>
            <a:r>
              <a:rPr lang="en-AU" sz="2600" dirty="0">
                <a:solidFill>
                  <a:srgbClr val="FFFFFF"/>
                </a:solidFill>
                <a:effectLst/>
                <a:latin typeface="Times New Roman" panose="02020603050405020304" pitchFamily="18" charset="0"/>
                <a:ea typeface="Times New Roman" panose="02020603050405020304" pitchFamily="18" charset="0"/>
              </a:rPr>
              <a:t>And there was a woman who had had a discharge of blood for twelve years, and though she had spent all her living on physicians, she could not be healed by anyone.  </a:t>
            </a:r>
            <a:r>
              <a:rPr lang="en-AU" sz="2600" b="1" baseline="30000" dirty="0">
                <a:solidFill>
                  <a:srgbClr val="FFFFFF"/>
                </a:solidFill>
                <a:effectLst/>
                <a:latin typeface="Times New Roman" panose="02020603050405020304" pitchFamily="18" charset="0"/>
                <a:ea typeface="Times New Roman" panose="02020603050405020304" pitchFamily="18" charset="0"/>
              </a:rPr>
              <a:t>44 </a:t>
            </a:r>
            <a:r>
              <a:rPr lang="en-AU" sz="2600" dirty="0">
                <a:solidFill>
                  <a:srgbClr val="FFFFFF"/>
                </a:solidFill>
                <a:effectLst/>
                <a:latin typeface="Times New Roman" panose="02020603050405020304" pitchFamily="18" charset="0"/>
                <a:ea typeface="Times New Roman" panose="02020603050405020304" pitchFamily="18" charset="0"/>
              </a:rPr>
              <a:t>She came up behind him and touched the fringe of his garment, and immediately her discharge of blood ceased.</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664476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331570"/>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45 </a:t>
            </a:r>
            <a:r>
              <a:rPr lang="en-AU" sz="2800" dirty="0">
                <a:solidFill>
                  <a:srgbClr val="FFFFFF"/>
                </a:solidFill>
                <a:effectLst/>
                <a:latin typeface="Times New Roman" panose="02020603050405020304" pitchFamily="18" charset="0"/>
                <a:ea typeface="Times New Roman" panose="02020603050405020304" pitchFamily="18" charset="0"/>
              </a:rPr>
              <a:t>And Jesus said, “Who was it that touched me?”  When all denied it, Peter said, “Master, the crowds surround you and are pressing in on you!”  </a:t>
            </a:r>
            <a:r>
              <a:rPr lang="en-AU" sz="2800" b="1" baseline="30000" dirty="0">
                <a:solidFill>
                  <a:srgbClr val="FFFFFF"/>
                </a:solidFill>
                <a:effectLst/>
                <a:latin typeface="Times New Roman" panose="02020603050405020304" pitchFamily="18" charset="0"/>
                <a:ea typeface="Times New Roman" panose="02020603050405020304" pitchFamily="18" charset="0"/>
              </a:rPr>
              <a:t>46 </a:t>
            </a:r>
            <a:r>
              <a:rPr lang="en-AU" sz="2800" dirty="0">
                <a:solidFill>
                  <a:srgbClr val="FFFFFF"/>
                </a:solidFill>
                <a:effectLst/>
                <a:latin typeface="Times New Roman" panose="02020603050405020304" pitchFamily="18" charset="0"/>
                <a:ea typeface="Times New Roman" panose="02020603050405020304" pitchFamily="18" charset="0"/>
              </a:rPr>
              <a:t>But Jesus said, “Someone touched me, for I perceive that power has gone out from me.”  </a:t>
            </a:r>
            <a:r>
              <a:rPr lang="en-AU" sz="2800" b="1" baseline="30000" dirty="0">
                <a:solidFill>
                  <a:srgbClr val="FFFFFF"/>
                </a:solidFill>
                <a:effectLst/>
                <a:latin typeface="Times New Roman" panose="02020603050405020304" pitchFamily="18" charset="0"/>
                <a:ea typeface="Times New Roman" panose="02020603050405020304" pitchFamily="18" charset="0"/>
              </a:rPr>
              <a:t>47 </a:t>
            </a:r>
            <a:r>
              <a:rPr lang="en-AU" sz="2800" dirty="0">
                <a:solidFill>
                  <a:srgbClr val="FFFFFF"/>
                </a:solidFill>
                <a:effectLst/>
                <a:latin typeface="Times New Roman" panose="02020603050405020304" pitchFamily="18" charset="0"/>
                <a:ea typeface="Times New Roman" panose="02020603050405020304" pitchFamily="18" charset="0"/>
              </a:rPr>
              <a:t>And when the woman saw that she was not hidden, she came trembling, and falling down before him declared in the presence of all the people why she had touched him, and how she had been immediately healed.  </a:t>
            </a:r>
            <a:r>
              <a:rPr lang="en-AU" sz="2800" b="1" baseline="30000" dirty="0">
                <a:solidFill>
                  <a:srgbClr val="FFFFFF"/>
                </a:solidFill>
                <a:effectLst/>
                <a:latin typeface="Times New Roman" panose="02020603050405020304" pitchFamily="18" charset="0"/>
                <a:ea typeface="Times New Roman" panose="02020603050405020304" pitchFamily="18" charset="0"/>
              </a:rPr>
              <a:t>48 </a:t>
            </a:r>
            <a:r>
              <a:rPr lang="en-AU" sz="2800" dirty="0">
                <a:solidFill>
                  <a:srgbClr val="FFFFFF"/>
                </a:solidFill>
                <a:effectLst/>
                <a:latin typeface="Times New Roman" panose="02020603050405020304" pitchFamily="18" charset="0"/>
                <a:ea typeface="Times New Roman" panose="02020603050405020304" pitchFamily="18" charset="0"/>
              </a:rPr>
              <a:t>And he said to her, “Daughter, your faith has made you well;  go in peace.”</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7054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293757"/>
          </a:xfrm>
          <a:prstGeom prst="rect">
            <a:avLst/>
          </a:prstGeom>
          <a:noFill/>
          <a:ln w="9525">
            <a:noFill/>
            <a:miter lim="800000"/>
            <a:headEnd/>
            <a:tailEnd/>
          </a:ln>
        </p:spPr>
        <p:txBody>
          <a:bodyPr wrap="square">
            <a:prstTxWarp prst="textNoShape">
              <a:avLst/>
            </a:prstTxWarp>
            <a:spAutoFit/>
          </a:bodyPr>
          <a:lstStyle/>
          <a:p>
            <a:r>
              <a:rPr lang="en-AU" sz="2600" b="1" baseline="30000" dirty="0">
                <a:solidFill>
                  <a:srgbClr val="FFFFFF"/>
                </a:solidFill>
                <a:effectLst/>
                <a:latin typeface="Times New Roman" panose="02020603050405020304" pitchFamily="18" charset="0"/>
                <a:ea typeface="Times New Roman" panose="02020603050405020304" pitchFamily="18" charset="0"/>
              </a:rPr>
              <a:t>49 </a:t>
            </a:r>
            <a:r>
              <a:rPr lang="en-AU" sz="2600" dirty="0">
                <a:solidFill>
                  <a:srgbClr val="FFFFFF"/>
                </a:solidFill>
                <a:effectLst/>
                <a:latin typeface="Times New Roman" panose="02020603050405020304" pitchFamily="18" charset="0"/>
                <a:ea typeface="Times New Roman" panose="02020603050405020304" pitchFamily="18" charset="0"/>
              </a:rPr>
              <a:t>While he was still speaking, someone from the ruler’s house came and said, “Your daughter is dead;  do not trouble the Teacher anymore.”  </a:t>
            </a:r>
            <a:r>
              <a:rPr lang="en-AU" sz="2600" b="1" baseline="30000" dirty="0">
                <a:solidFill>
                  <a:srgbClr val="FFFFFF"/>
                </a:solidFill>
                <a:effectLst/>
                <a:latin typeface="Times New Roman" panose="02020603050405020304" pitchFamily="18" charset="0"/>
                <a:ea typeface="Times New Roman" panose="02020603050405020304" pitchFamily="18" charset="0"/>
              </a:rPr>
              <a:t>50 </a:t>
            </a:r>
            <a:r>
              <a:rPr lang="en-AU" sz="2600" dirty="0">
                <a:solidFill>
                  <a:srgbClr val="FFFFFF"/>
                </a:solidFill>
                <a:effectLst/>
                <a:latin typeface="Times New Roman" panose="02020603050405020304" pitchFamily="18" charset="0"/>
                <a:ea typeface="Times New Roman" panose="02020603050405020304" pitchFamily="18" charset="0"/>
              </a:rPr>
              <a:t>But Jesus on hearing this answered him, “Do not fear;  only believe, and she will be well.”  </a:t>
            </a:r>
            <a:r>
              <a:rPr lang="en-AU" sz="2600" b="1" baseline="30000" dirty="0">
                <a:solidFill>
                  <a:srgbClr val="FFFFFF"/>
                </a:solidFill>
                <a:effectLst/>
                <a:latin typeface="Times New Roman" panose="02020603050405020304" pitchFamily="18" charset="0"/>
                <a:ea typeface="Times New Roman" panose="02020603050405020304" pitchFamily="18" charset="0"/>
              </a:rPr>
              <a:t>51 </a:t>
            </a:r>
            <a:r>
              <a:rPr lang="en-AU" sz="2600" dirty="0">
                <a:solidFill>
                  <a:srgbClr val="FFFFFF"/>
                </a:solidFill>
                <a:effectLst/>
                <a:latin typeface="Times New Roman" panose="02020603050405020304" pitchFamily="18" charset="0"/>
                <a:ea typeface="Times New Roman" panose="02020603050405020304" pitchFamily="18" charset="0"/>
              </a:rPr>
              <a:t>And when he came to the house, he allowed no one to enter with him, except Peter and John and James, and the father and mother of the child.  </a:t>
            </a:r>
            <a:r>
              <a:rPr lang="en-AU" sz="2600" b="1" baseline="30000" dirty="0">
                <a:solidFill>
                  <a:srgbClr val="FFFFFF"/>
                </a:solidFill>
                <a:effectLst/>
                <a:latin typeface="Times New Roman" panose="02020603050405020304" pitchFamily="18" charset="0"/>
                <a:ea typeface="Times New Roman" panose="02020603050405020304" pitchFamily="18" charset="0"/>
              </a:rPr>
              <a:t>52 </a:t>
            </a:r>
            <a:r>
              <a:rPr lang="en-AU" sz="2600" dirty="0">
                <a:solidFill>
                  <a:srgbClr val="FFFFFF"/>
                </a:solidFill>
                <a:effectLst/>
                <a:latin typeface="Times New Roman" panose="02020603050405020304" pitchFamily="18" charset="0"/>
                <a:ea typeface="Times New Roman" panose="02020603050405020304" pitchFamily="18" charset="0"/>
              </a:rPr>
              <a:t>And all were weeping and mourning for her, but he said, “Do not weep, for she is not dead but sleeping.”  </a:t>
            </a:r>
            <a:r>
              <a:rPr lang="en-AU" sz="2600" b="1" baseline="30000" dirty="0">
                <a:solidFill>
                  <a:srgbClr val="FFFFFF"/>
                </a:solidFill>
                <a:effectLst/>
                <a:latin typeface="Times New Roman" panose="02020603050405020304" pitchFamily="18" charset="0"/>
                <a:ea typeface="Times New Roman" panose="02020603050405020304" pitchFamily="18" charset="0"/>
              </a:rPr>
              <a:t>53 </a:t>
            </a:r>
            <a:r>
              <a:rPr lang="en-AU" sz="2600" dirty="0">
                <a:solidFill>
                  <a:srgbClr val="FFFFFF"/>
                </a:solidFill>
                <a:effectLst/>
                <a:latin typeface="Times New Roman" panose="02020603050405020304" pitchFamily="18" charset="0"/>
                <a:ea typeface="Times New Roman" panose="02020603050405020304" pitchFamily="18" charset="0"/>
              </a:rPr>
              <a:t>And they laughed at him, knowing that she was dead.  </a:t>
            </a:r>
            <a:r>
              <a:rPr lang="en-AU" sz="2600" b="1" baseline="30000" dirty="0">
                <a:solidFill>
                  <a:srgbClr val="FFFFFF"/>
                </a:solidFill>
                <a:effectLst/>
                <a:latin typeface="Times New Roman" panose="02020603050405020304" pitchFamily="18" charset="0"/>
                <a:ea typeface="Times New Roman" panose="02020603050405020304" pitchFamily="18" charset="0"/>
              </a:rPr>
              <a:t>54 </a:t>
            </a:r>
            <a:r>
              <a:rPr lang="en-AU" sz="2600" dirty="0">
                <a:solidFill>
                  <a:srgbClr val="FFFFFF"/>
                </a:solidFill>
                <a:effectLst/>
                <a:latin typeface="Times New Roman" panose="02020603050405020304" pitchFamily="18" charset="0"/>
                <a:ea typeface="Times New Roman" panose="02020603050405020304" pitchFamily="18" charset="0"/>
              </a:rPr>
              <a:t>But taking her by the hand he called, saying, “Child, arise.”  </a:t>
            </a:r>
            <a:r>
              <a:rPr lang="en-AU" sz="2600" b="1" baseline="30000" dirty="0">
                <a:solidFill>
                  <a:srgbClr val="FFFFFF"/>
                </a:solidFill>
                <a:effectLst/>
                <a:latin typeface="Times New Roman" panose="02020603050405020304" pitchFamily="18" charset="0"/>
                <a:ea typeface="Times New Roman" panose="02020603050405020304" pitchFamily="18" charset="0"/>
              </a:rPr>
              <a:t>55 </a:t>
            </a:r>
            <a:r>
              <a:rPr lang="en-AU" sz="2600" dirty="0">
                <a:solidFill>
                  <a:srgbClr val="FFFFFF"/>
                </a:solidFill>
                <a:effectLst/>
                <a:latin typeface="Times New Roman" panose="02020603050405020304" pitchFamily="18" charset="0"/>
                <a:ea typeface="Times New Roman" panose="02020603050405020304" pitchFamily="18" charset="0"/>
              </a:rPr>
              <a:t>And her spirit returned, and she got up at once.  And he directed that something should be given her to eat.  </a:t>
            </a:r>
            <a:r>
              <a:rPr lang="en-AU" sz="2600" b="1" baseline="30000" dirty="0">
                <a:solidFill>
                  <a:srgbClr val="FFFFFF"/>
                </a:solidFill>
                <a:effectLst/>
                <a:latin typeface="Times New Roman" panose="02020603050405020304" pitchFamily="18" charset="0"/>
                <a:ea typeface="Times New Roman" panose="02020603050405020304" pitchFamily="18" charset="0"/>
              </a:rPr>
              <a:t>56 </a:t>
            </a:r>
            <a:r>
              <a:rPr lang="en-AU" sz="2600" dirty="0">
                <a:solidFill>
                  <a:srgbClr val="FFFFFF"/>
                </a:solidFill>
                <a:effectLst/>
                <a:latin typeface="Times New Roman" panose="02020603050405020304" pitchFamily="18" charset="0"/>
                <a:ea typeface="Times New Roman" panose="02020603050405020304" pitchFamily="18" charset="0"/>
              </a:rPr>
              <a:t>And her parents were amazed, but he charged them to tell no one what had happened.</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510448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553970" y="60215"/>
            <a:ext cx="7939026" cy="707886"/>
          </a:xfrm>
          <a:prstGeom prst="rect">
            <a:avLst/>
          </a:prstGeom>
          <a:noFill/>
          <a:ln w="19050">
            <a:solidFill>
              <a:schemeClr val="bg1"/>
            </a:solidFill>
          </a:ln>
        </p:spPr>
        <p:txBody>
          <a:bodyPr wrap="square" rtlCol="0">
            <a:spAutoFit/>
          </a:bodyPr>
          <a:lstStyle/>
          <a:p>
            <a:pPr marL="4763" indent="-4763" algn="ctr"/>
            <a:r>
              <a:rPr lang="en-AU" sz="2000" dirty="0">
                <a:solidFill>
                  <a:srgbClr val="FFFF00"/>
                </a:solidFill>
                <a:latin typeface="Times New Roman" panose="02020603050405020304" pitchFamily="18" charset="0"/>
                <a:cs typeface="Times New Roman" panose="02020603050405020304" pitchFamily="18" charset="0"/>
              </a:rPr>
              <a:t>The Power and Authority of Jesus.  Doing the things that only God can do.</a:t>
            </a:r>
          </a:p>
          <a:p>
            <a:pPr marL="4763" indent="-4763" algn="ctr"/>
            <a:r>
              <a:rPr lang="en-AU" sz="2000" dirty="0">
                <a:solidFill>
                  <a:srgbClr val="FFFF00"/>
                </a:solidFill>
                <a:latin typeface="Times New Roman" panose="02020603050405020304" pitchFamily="18" charset="0"/>
                <a:cs typeface="Times New Roman" panose="02020603050405020304" pitchFamily="18" charset="0"/>
              </a:rPr>
              <a:t>Highlights the divinity (godness) of Jesus</a:t>
            </a:r>
          </a:p>
        </p:txBody>
      </p:sp>
      <p:sp>
        <p:nvSpPr>
          <p:cNvPr id="28" name="TextBox 27">
            <a:extLst>
              <a:ext uri="{FF2B5EF4-FFF2-40B4-BE49-F238E27FC236}">
                <a16:creationId xmlns:a16="http://schemas.microsoft.com/office/drawing/2014/main" id="{37899AC5-C742-4481-819F-9EE3517C57ED}"/>
              </a:ext>
            </a:extLst>
          </p:cNvPr>
          <p:cNvSpPr txBox="1"/>
          <p:nvPr/>
        </p:nvSpPr>
        <p:spPr>
          <a:xfrm>
            <a:off x="5082449" y="798879"/>
            <a:ext cx="4067944"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Disciples of Jesus live by faith in Jesus</a:t>
            </a:r>
          </a:p>
        </p:txBody>
      </p:sp>
      <p:sp>
        <p:nvSpPr>
          <p:cNvPr id="2" name="TextBox 1">
            <a:extLst>
              <a:ext uri="{FF2B5EF4-FFF2-40B4-BE49-F238E27FC236}">
                <a16:creationId xmlns:a16="http://schemas.microsoft.com/office/drawing/2014/main" id="{FD7DFE34-1760-186B-26F2-90E8BF10ABAB}"/>
              </a:ext>
            </a:extLst>
          </p:cNvPr>
          <p:cNvSpPr txBox="1"/>
          <p:nvPr/>
        </p:nvSpPr>
        <p:spPr>
          <a:xfrm>
            <a:off x="2562169" y="768101"/>
            <a:ext cx="2664296" cy="400110"/>
          </a:xfrm>
          <a:prstGeom prst="rect">
            <a:avLst/>
          </a:prstGeom>
          <a:noFill/>
          <a:ln>
            <a:noFill/>
          </a:ln>
        </p:spPr>
        <p:txBody>
          <a:bodyPr wrap="square" rtlCol="0">
            <a:spAutoFit/>
          </a:bodyPr>
          <a:lstStyle/>
          <a:p>
            <a:pPr marL="4763" indent="-4763"/>
            <a:r>
              <a:rPr lang="en-AU" sz="2000" b="1" dirty="0">
                <a:solidFill>
                  <a:srgbClr val="FFFF00"/>
                </a:solidFill>
                <a:latin typeface="Times New Roman" panose="02020603050405020304" pitchFamily="18" charset="0"/>
                <a:cs typeface="Times New Roman" panose="02020603050405020304" pitchFamily="18" charset="0"/>
              </a:rPr>
              <a:t>Faith in God The Son</a:t>
            </a:r>
          </a:p>
        </p:txBody>
      </p:sp>
      <p:sp>
        <p:nvSpPr>
          <p:cNvPr id="35" name="TextBox 34">
            <a:extLst>
              <a:ext uri="{FF2B5EF4-FFF2-40B4-BE49-F238E27FC236}">
                <a16:creationId xmlns:a16="http://schemas.microsoft.com/office/drawing/2014/main" id="{5624F117-AF71-1ACD-4E5E-F5FEA25F925F}"/>
              </a:ext>
            </a:extLst>
          </p:cNvPr>
          <p:cNvSpPr txBox="1"/>
          <p:nvPr/>
        </p:nvSpPr>
        <p:spPr>
          <a:xfrm>
            <a:off x="3720431" y="2457681"/>
            <a:ext cx="4745282" cy="338554"/>
          </a:xfrm>
          <a:prstGeom prst="rect">
            <a:avLst/>
          </a:prstGeom>
          <a:solidFill>
            <a:schemeClr val="bg1"/>
          </a:solidFill>
          <a:ln>
            <a:noFill/>
          </a:ln>
        </p:spPr>
        <p:txBody>
          <a:bodyPr wrap="square" numCol="1" rtlCol="0">
            <a:spAutoFit/>
          </a:bodyPr>
          <a:lstStyle/>
          <a:p>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“Do not fear;  only believe, and she will be well.”</a:t>
            </a:r>
            <a:r>
              <a:rPr lang="en-AU" sz="1600" dirty="0"/>
              <a:t> </a:t>
            </a:r>
            <a:r>
              <a:rPr lang="en-AU" sz="1600" dirty="0">
                <a:effectLst/>
              </a:rPr>
              <a:t> </a:t>
            </a:r>
            <a:endParaRPr lang="en-AU" sz="1600" dirty="0">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26A8B88A-773A-A7A3-FBB7-A07AB3A495D7}"/>
              </a:ext>
            </a:extLst>
          </p:cNvPr>
          <p:cNvSpPr txBox="1"/>
          <p:nvPr/>
        </p:nvSpPr>
        <p:spPr>
          <a:xfrm>
            <a:off x="-4259" y="1014323"/>
            <a:ext cx="2983416"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healing of the Woman:</a:t>
            </a:r>
          </a:p>
        </p:txBody>
      </p:sp>
      <p:sp>
        <p:nvSpPr>
          <p:cNvPr id="13" name="TextBox 12">
            <a:extLst>
              <a:ext uri="{FF2B5EF4-FFF2-40B4-BE49-F238E27FC236}">
                <a16:creationId xmlns:a16="http://schemas.microsoft.com/office/drawing/2014/main" id="{D0F9C173-2385-8F7B-7E6A-8341038BD93B}"/>
              </a:ext>
            </a:extLst>
          </p:cNvPr>
          <p:cNvSpPr txBox="1"/>
          <p:nvPr/>
        </p:nvSpPr>
        <p:spPr>
          <a:xfrm>
            <a:off x="282103" y="1297420"/>
            <a:ext cx="8848821" cy="1200329"/>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maybe ashamed and embarrassed.  Tried to be healed in secret and slip away.</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Her faith in Jesus is what made her well. </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 is not meant to be kept private.  Telling of the good God has done brings Him glory.</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True faith draws us into a deep and satisfying relationship with our Lord   </a:t>
            </a:r>
            <a:r>
              <a:rPr lang="en-AU" b="1" dirty="0">
                <a:solidFill>
                  <a:schemeClr val="bg1"/>
                </a:solidFill>
                <a:latin typeface="Times New Roman" panose="02020603050405020304" pitchFamily="18" charset="0"/>
                <a:cs typeface="Times New Roman" panose="02020603050405020304" pitchFamily="18" charset="0"/>
              </a:rPr>
              <a:t>=&gt;</a:t>
            </a:r>
            <a:r>
              <a:rPr lang="en-AU" dirty="0">
                <a:solidFill>
                  <a:schemeClr val="bg1"/>
                </a:solidFill>
                <a:latin typeface="Times New Roman" panose="02020603050405020304" pitchFamily="18" charset="0"/>
                <a:cs typeface="Times New Roman" panose="02020603050405020304" pitchFamily="18" charset="0"/>
              </a:rPr>
              <a:t>   Peace</a:t>
            </a:r>
          </a:p>
        </p:txBody>
      </p:sp>
      <p:sp>
        <p:nvSpPr>
          <p:cNvPr id="18" name="TextBox 17">
            <a:extLst>
              <a:ext uri="{FF2B5EF4-FFF2-40B4-BE49-F238E27FC236}">
                <a16:creationId xmlns:a16="http://schemas.microsoft.com/office/drawing/2014/main" id="{5341BD45-7C0E-C35D-2AF4-9FC45E4883CF}"/>
              </a:ext>
            </a:extLst>
          </p:cNvPr>
          <p:cNvSpPr txBox="1"/>
          <p:nvPr/>
        </p:nvSpPr>
        <p:spPr>
          <a:xfrm>
            <a:off x="-4259" y="2442292"/>
            <a:ext cx="3271448"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Jairus’ daughter raised to life:</a:t>
            </a:r>
          </a:p>
        </p:txBody>
      </p:sp>
      <p:sp>
        <p:nvSpPr>
          <p:cNvPr id="19" name="TextBox 18">
            <a:extLst>
              <a:ext uri="{FF2B5EF4-FFF2-40B4-BE49-F238E27FC236}">
                <a16:creationId xmlns:a16="http://schemas.microsoft.com/office/drawing/2014/main" id="{1917D9BA-C2C6-E37A-3C93-B4CA9C839100}"/>
              </a:ext>
            </a:extLst>
          </p:cNvPr>
          <p:cNvSpPr txBox="1"/>
          <p:nvPr/>
        </p:nvSpPr>
        <p:spPr>
          <a:xfrm>
            <a:off x="275709" y="2814910"/>
            <a:ext cx="8848821"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 is not about claiming things as promises – faith is about believing in Jesus.</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Son of God made a specific promise to Jairus and he believed in Jesus.</a:t>
            </a:r>
          </a:p>
        </p:txBody>
      </p:sp>
      <p:sp>
        <p:nvSpPr>
          <p:cNvPr id="20" name="TextBox 19">
            <a:extLst>
              <a:ext uri="{FF2B5EF4-FFF2-40B4-BE49-F238E27FC236}">
                <a16:creationId xmlns:a16="http://schemas.microsoft.com/office/drawing/2014/main" id="{D822C791-6F62-E352-7F77-015B7A3FDCB5}"/>
              </a:ext>
            </a:extLst>
          </p:cNvPr>
          <p:cNvSpPr txBox="1"/>
          <p:nvPr/>
        </p:nvSpPr>
        <p:spPr>
          <a:xfrm>
            <a:off x="1250965" y="3430941"/>
            <a:ext cx="5681036" cy="646331"/>
          </a:xfrm>
          <a:prstGeom prst="rect">
            <a:avLst/>
          </a:prstGeom>
          <a:noFill/>
          <a:ln w="15875">
            <a:solidFill>
              <a:schemeClr val="bg1"/>
            </a:solidFill>
          </a:ln>
        </p:spPr>
        <p:txBody>
          <a:bodyPr wrap="square" numCol="1"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Not faith based on a feeling / a hope / a promise to another.  </a:t>
            </a:r>
          </a:p>
          <a:p>
            <a:pPr algn="ctr"/>
            <a:r>
              <a:rPr lang="en-AU" dirty="0">
                <a:solidFill>
                  <a:schemeClr val="bg1"/>
                </a:solidFill>
                <a:latin typeface="Times New Roman" panose="02020603050405020304" pitchFamily="18" charset="0"/>
                <a:cs typeface="Times New Roman" panose="02020603050405020304" pitchFamily="18" charset="0"/>
              </a:rPr>
              <a:t>Faith in Jesus and His word  (clear;  specific;  direct)</a:t>
            </a:r>
          </a:p>
        </p:txBody>
      </p:sp>
      <p:sp>
        <p:nvSpPr>
          <p:cNvPr id="21" name="TextBox 20">
            <a:extLst>
              <a:ext uri="{FF2B5EF4-FFF2-40B4-BE49-F238E27FC236}">
                <a16:creationId xmlns:a16="http://schemas.microsoft.com/office/drawing/2014/main" id="{4B39B8FF-3EF9-2E03-A114-F5D3C04D2521}"/>
              </a:ext>
            </a:extLst>
          </p:cNvPr>
          <p:cNvSpPr txBox="1"/>
          <p:nvPr/>
        </p:nvSpPr>
        <p:spPr>
          <a:xfrm>
            <a:off x="288498" y="4049030"/>
            <a:ext cx="8848821"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Christian view of death (</a:t>
            </a:r>
            <a:r>
              <a:rPr lang="en-AU" i="1" dirty="0">
                <a:solidFill>
                  <a:schemeClr val="bg1"/>
                </a:solidFill>
                <a:latin typeface="Times New Roman" panose="02020603050405020304" pitchFamily="18" charset="0"/>
                <a:cs typeface="Times New Roman" panose="02020603050405020304" pitchFamily="18" charset="0"/>
              </a:rPr>
              <a:t>Those who have fallen asleep</a:t>
            </a:r>
            <a:r>
              <a:rPr lang="en-AU" dirty="0">
                <a:solidFill>
                  <a:schemeClr val="bg1"/>
                </a:solidFill>
                <a:latin typeface="Times New Roman" panose="02020603050405020304" pitchFamily="18" charset="0"/>
                <a:cs typeface="Times New Roman" panose="02020603050405020304" pitchFamily="18" charset="0"/>
              </a:rPr>
              <a:t>).  Death is not the end.</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God’s word reveals a little about death and resurrection.  In faith, that’s enough. </a:t>
            </a:r>
          </a:p>
        </p:txBody>
      </p:sp>
      <p:sp>
        <p:nvSpPr>
          <p:cNvPr id="23" name="TextBox 22">
            <a:extLst>
              <a:ext uri="{FF2B5EF4-FFF2-40B4-BE49-F238E27FC236}">
                <a16:creationId xmlns:a16="http://schemas.microsoft.com/office/drawing/2014/main" id="{08CFBD0C-7029-A557-6D56-4B5B55D5A969}"/>
              </a:ext>
            </a:extLst>
          </p:cNvPr>
          <p:cNvSpPr txBox="1"/>
          <p:nvPr/>
        </p:nvSpPr>
        <p:spPr>
          <a:xfrm>
            <a:off x="-4259" y="4571629"/>
            <a:ext cx="9141578"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We believe </a:t>
            </a:r>
            <a:r>
              <a:rPr lang="en-AU" b="1" u="sng" dirty="0">
                <a:solidFill>
                  <a:srgbClr val="FFFF00"/>
                </a:solidFill>
                <a:latin typeface="Times New Roman" panose="02020603050405020304" pitchFamily="18" charset="0"/>
                <a:cs typeface="Times New Roman" panose="02020603050405020304" pitchFamily="18" charset="0"/>
              </a:rPr>
              <a:t>in</a:t>
            </a:r>
            <a:r>
              <a:rPr lang="en-AU" dirty="0">
                <a:solidFill>
                  <a:srgbClr val="FFFF00"/>
                </a:solidFill>
                <a:latin typeface="Times New Roman" panose="02020603050405020304" pitchFamily="18" charset="0"/>
                <a:cs typeface="Times New Roman" panose="02020603050405020304" pitchFamily="18" charset="0"/>
              </a:rPr>
              <a:t> the Lord Jesus Christ.  (all power and authority).  Those in Christ will be raised.</a:t>
            </a:r>
          </a:p>
        </p:txBody>
      </p:sp>
      <p:sp>
        <p:nvSpPr>
          <p:cNvPr id="24" name="TextBox 23">
            <a:extLst>
              <a:ext uri="{FF2B5EF4-FFF2-40B4-BE49-F238E27FC236}">
                <a16:creationId xmlns:a16="http://schemas.microsoft.com/office/drawing/2014/main" id="{F665CBCF-8F3A-8031-8071-E223E324A863}"/>
              </a:ext>
            </a:extLst>
          </p:cNvPr>
          <p:cNvSpPr txBox="1"/>
          <p:nvPr/>
        </p:nvSpPr>
        <p:spPr>
          <a:xfrm>
            <a:off x="-4259" y="4884274"/>
            <a:ext cx="9125643" cy="830997"/>
          </a:xfrm>
          <a:prstGeom prst="rect">
            <a:avLst/>
          </a:prstGeom>
          <a:solidFill>
            <a:schemeClr val="bg1"/>
          </a:solidFill>
          <a:ln>
            <a:noFill/>
          </a:ln>
        </p:spPr>
        <p:txBody>
          <a:bodyPr wrap="square" numCol="1" rtlCol="0">
            <a:spAutoFit/>
          </a:bodyPr>
          <a:lstStyle/>
          <a:p>
            <a:r>
              <a:rPr lang="en-US" sz="1600" dirty="0">
                <a:latin typeface="Times New Roman" panose="02020603050405020304" pitchFamily="18" charset="0"/>
                <a:ea typeface="Times New Roman" panose="02020603050405020304" pitchFamily="18" charset="0"/>
              </a:rPr>
              <a:t>John 11:</a:t>
            </a:r>
            <a:r>
              <a:rPr lang="en-AU" sz="1600" dirty="0">
                <a:latin typeface="Times New Roman" panose="02020603050405020304" pitchFamily="18" charset="0"/>
                <a:ea typeface="Times New Roman" panose="02020603050405020304" pitchFamily="18" charset="0"/>
              </a:rPr>
              <a:t> (ESV) </a:t>
            </a:r>
            <a:r>
              <a:rPr lang="en-US" sz="1600" b="1" baseline="30000" dirty="0">
                <a:latin typeface="Comic Sans MS" panose="030F0902030302020204" pitchFamily="66" charset="0"/>
                <a:ea typeface="Times New Roman" panose="02020603050405020304" pitchFamily="18" charset="0"/>
                <a:cs typeface="Times New Roman" panose="02020603050405020304" pitchFamily="18" charset="0"/>
              </a:rPr>
              <a:t>25 </a:t>
            </a:r>
            <a:r>
              <a:rPr lang="en-US" sz="1600" dirty="0">
                <a:latin typeface="Comic Sans MS" panose="030F0902030302020204" pitchFamily="66" charset="0"/>
                <a:ea typeface="Times New Roman" panose="02020603050405020304" pitchFamily="18" charset="0"/>
                <a:cs typeface="Times New Roman" panose="02020603050405020304" pitchFamily="18" charset="0"/>
              </a:rPr>
              <a:t>Jesus said ….. </a:t>
            </a:r>
            <a:r>
              <a:rPr lang="en-US"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 am the resurrection and the life.  Whoever believes </a:t>
            </a:r>
            <a:r>
              <a:rPr lang="en-US" sz="1600" b="1"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in</a:t>
            </a:r>
            <a:r>
              <a:rPr lang="en-US"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a:t>
            </a:r>
            <a:r>
              <a:rPr lang="en-US" sz="16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me</a:t>
            </a:r>
            <a:r>
              <a:rPr lang="en-US"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though he die, yet shall he live,</a:t>
            </a:r>
            <a:r>
              <a:rPr lang="en-US" sz="1600" dirty="0">
                <a:latin typeface="Comic Sans MS" panose="030F0902030302020204" pitchFamily="66" charset="0"/>
                <a:ea typeface="Times New Roman" panose="02020603050405020304" pitchFamily="18" charset="0"/>
                <a:cs typeface="Times New Roman" panose="02020603050405020304" pitchFamily="18" charset="0"/>
              </a:rPr>
              <a:t> </a:t>
            </a:r>
            <a:r>
              <a:rPr lang="en-US" sz="1600" b="1" baseline="30000" dirty="0">
                <a:latin typeface="Comic Sans MS" panose="030F0902030302020204" pitchFamily="66" charset="0"/>
                <a:ea typeface="Times New Roman" panose="02020603050405020304" pitchFamily="18" charset="0"/>
                <a:cs typeface="Times New Roman" panose="02020603050405020304" pitchFamily="18" charset="0"/>
              </a:rPr>
              <a:t>26 </a:t>
            </a:r>
            <a:r>
              <a:rPr lang="en-US"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everyone who lives and believes in me shall never die.  Do you believe this?”</a:t>
            </a:r>
            <a:r>
              <a:rPr lang="en-AU" sz="1600" dirty="0"/>
              <a:t> </a:t>
            </a:r>
            <a:endParaRPr lang="en-AU" sz="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87930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
                                            <p:txEl>
                                              <p:pRg st="1" end="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 grpId="0"/>
      <p:bldP spid="35" grpId="0" animBg="1"/>
      <p:bldP spid="5" grpId="0"/>
      <p:bldP spid="13" grpId="0" uiExpand="1" build="p"/>
      <p:bldP spid="18" grpId="0"/>
      <p:bldP spid="19" grpId="0" uiExpand="1" build="p"/>
      <p:bldP spid="20" grpId="0"/>
      <p:bldP spid="21" grpId="0" uiExpand="1" build="p"/>
      <p:bldP spid="23" grpId="0"/>
      <p:bldP spid="24"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166313</TotalTime>
  <Words>750</Words>
  <Application>Microsoft Macintosh PowerPoint</Application>
  <PresentationFormat>On-screen Show (16:10)</PresentationFormat>
  <Paragraphs>36</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2537</cp:revision>
  <cp:lastPrinted>2023-08-04T03:32:46Z</cp:lastPrinted>
  <dcterms:created xsi:type="dcterms:W3CDTF">2016-11-04T06:28:01Z</dcterms:created>
  <dcterms:modified xsi:type="dcterms:W3CDTF">2023-08-04T03:35:07Z</dcterms:modified>
</cp:coreProperties>
</file>